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92" r:id="rId2"/>
    <p:sldId id="394" r:id="rId3"/>
    <p:sldId id="384" r:id="rId4"/>
    <p:sldId id="395" r:id="rId5"/>
    <p:sldId id="415" r:id="rId6"/>
    <p:sldId id="416" r:id="rId7"/>
    <p:sldId id="411" r:id="rId8"/>
    <p:sldId id="398" r:id="rId9"/>
    <p:sldId id="412" r:id="rId10"/>
    <p:sldId id="414" r:id="rId11"/>
    <p:sldId id="413" r:id="rId12"/>
    <p:sldId id="417" r:id="rId13"/>
    <p:sldId id="418" r:id="rId14"/>
    <p:sldId id="421" r:id="rId15"/>
    <p:sldId id="419" r:id="rId16"/>
    <p:sldId id="420" r:id="rId17"/>
    <p:sldId id="422" r:id="rId18"/>
    <p:sldId id="423" r:id="rId19"/>
    <p:sldId id="427" r:id="rId20"/>
    <p:sldId id="450" r:id="rId21"/>
    <p:sldId id="451" r:id="rId22"/>
    <p:sldId id="482" r:id="rId23"/>
    <p:sldId id="481" r:id="rId24"/>
    <p:sldId id="475" r:id="rId25"/>
    <p:sldId id="476" r:id="rId26"/>
    <p:sldId id="477" r:id="rId27"/>
    <p:sldId id="478" r:id="rId28"/>
    <p:sldId id="480" r:id="rId29"/>
    <p:sldId id="449" r:id="rId30"/>
    <p:sldId id="452" r:id="rId31"/>
    <p:sldId id="403" r:id="rId32"/>
    <p:sldId id="404" r:id="rId33"/>
    <p:sldId id="424" r:id="rId34"/>
    <p:sldId id="425" r:id="rId3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  <p:bold r:id="rId42"/>
    </p:embeddedFont>
  </p:embeddedFontLst>
  <p:custDataLst>
    <p:tags r:id="rId43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8" userDrawn="1">
          <p15:clr>
            <a:srgbClr val="A4A3A4"/>
          </p15:clr>
        </p15:guide>
        <p15:guide id="2" pos="2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95"/>
    <a:srgbClr val="FF9900"/>
    <a:srgbClr val="469437"/>
    <a:srgbClr val="00508A"/>
    <a:srgbClr val="EB6C15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396" y="108"/>
      </p:cViewPr>
      <p:guideLst>
        <p:guide orient="horz" pos="1598"/>
        <p:guide pos="29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1C6B972-1220-42AB-8A67-60C1B2B57946}" type="datetimeFigureOut">
              <a:rPr lang="zh-CN" altLang="en-US"/>
              <a:t>2024/7/10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ADD978C2-8C78-40BF-9277-B01C3BBC510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8C059C94-E9CB-48B4-BC26-B5FFD0F9614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F5060BE5-E90D-486E-991C-83D2B270700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5FE109AD-D1B2-4320-9A84-A4D45267E34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5FE109AD-D1B2-4320-9A84-A4D45267E34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34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F5060BE5-E90D-486E-991C-83D2B270700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F5060BE5-E90D-486E-991C-83D2B270700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F71E0754-577D-4DFC-8CEC-680235F42AC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66C19F0E-8944-4A34-A78C-828D43510AB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DDE0AE6D-285D-45AF-A06D-EB1F9D1EDD4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fld id="{66C19F0E-8944-4A34-A78C-828D43510AB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47CB3D-4D1F-4127-9E84-4615E8C9D71C}" type="datetimeFigureOut">
              <a:rPr lang="zh-CN" altLang="en-US"/>
              <a:t>2024/7/10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74920BBB-3746-4E17-922C-FEF1240345B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49212"/>
            <a:ext cx="2771775" cy="5143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2541" name="文本框 1"/>
          <p:cNvSpPr txBox="1">
            <a:spLocks noChangeArrowheads="1"/>
          </p:cNvSpPr>
          <p:nvPr/>
        </p:nvSpPr>
        <p:spPr bwMode="auto">
          <a:xfrm>
            <a:off x="103188" y="2527300"/>
            <a:ext cx="25050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</a:rPr>
              <a:t>目录 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/ </a:t>
            </a:r>
            <a:r>
              <a:rPr lang="en-US" altLang="zh-CN" sz="2000" dirty="0">
                <a:solidFill>
                  <a:schemeClr val="bg1"/>
                </a:solidFill>
                <a:latin typeface="+mn-lt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76837" y="1238395"/>
            <a:ext cx="1332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+mn-ea"/>
                <a:cs typeface="Times New Roman" panose="02020603050405020304" pitchFamily="18" charset="0"/>
              </a:rPr>
              <a:t>设计概述</a:t>
            </a:r>
            <a:endParaRPr lang="zh-CN" altLang="zh-CN" sz="2000" kern="100" dirty="0">
              <a:latin typeface="微软雅黑" panose="020B0503020204020204" pitchFamily="34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76837" y="1872065"/>
            <a:ext cx="2438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+mn-ea"/>
                <a:cs typeface="Times New Roman" panose="02020603050405020304" pitchFamily="18" charset="0"/>
              </a:rPr>
              <a:t>水果忍者</a:t>
            </a:r>
            <a:endParaRPr lang="zh-CN" altLang="zh-CN" sz="2000" kern="100" dirty="0">
              <a:latin typeface="微软雅黑" panose="020B0503020204020204" pitchFamily="34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6837" y="2537969"/>
            <a:ext cx="30638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latin typeface="微软雅黑" panose="020B0503020204020204" pitchFamily="34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76837" y="3202005"/>
            <a:ext cx="2438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+mn-ea"/>
                <a:cs typeface="Times New Roman" panose="02020603050405020304" pitchFamily="18" charset="0"/>
              </a:rPr>
              <a:t>总结</a:t>
            </a:r>
            <a:endParaRPr lang="zh-CN" altLang="zh-CN" sz="2000" kern="100" dirty="0">
              <a:latin typeface="微软雅黑" panose="020B0503020204020204" pitchFamily="34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4644390" y="1143665"/>
            <a:ext cx="532447" cy="52546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3" name="流程图: 接点 2"/>
          <p:cNvSpPr/>
          <p:nvPr/>
        </p:nvSpPr>
        <p:spPr>
          <a:xfrm>
            <a:off x="4644390" y="1807701"/>
            <a:ext cx="532447" cy="52546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4" name="流程图: 接点 3"/>
          <p:cNvSpPr/>
          <p:nvPr/>
        </p:nvSpPr>
        <p:spPr>
          <a:xfrm>
            <a:off x="4644390" y="2471737"/>
            <a:ext cx="532447" cy="52546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03</a:t>
            </a:r>
            <a:endParaRPr lang="zh-CN" altLang="en-US" sz="1200" dirty="0"/>
          </a:p>
        </p:txBody>
      </p:sp>
      <p:sp>
        <p:nvSpPr>
          <p:cNvPr id="5" name="流程图: 接点 4"/>
          <p:cNvSpPr/>
          <p:nvPr/>
        </p:nvSpPr>
        <p:spPr>
          <a:xfrm>
            <a:off x="4644390" y="3129882"/>
            <a:ext cx="532447" cy="52546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04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5176837" y="3878982"/>
            <a:ext cx="2438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+mn-ea"/>
                <a:cs typeface="Times New Roman" panose="02020603050405020304" pitchFamily="18" charset="0"/>
              </a:rPr>
              <a:t>演示</a:t>
            </a:r>
            <a:endParaRPr lang="zh-CN" altLang="zh-CN" sz="2000" kern="100" dirty="0">
              <a:latin typeface="微软雅黑" panose="020B0503020204020204" pitchFamily="34" charset="-122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流程图: 接点 6"/>
          <p:cNvSpPr/>
          <p:nvPr/>
        </p:nvSpPr>
        <p:spPr>
          <a:xfrm>
            <a:off x="4644390" y="3806859"/>
            <a:ext cx="532447" cy="52546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05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572000" y="1027113"/>
            <a:ext cx="0" cy="3298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128137" y="2171700"/>
            <a:ext cx="878199" cy="8153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/>
                </a:solidFill>
                <a:ea typeface="微软雅黑" panose="020B0503020204020204" pitchFamily="34" charset="-122"/>
              </a:rPr>
              <a:t>and</a:t>
            </a:r>
            <a:endParaRPr lang="zh-CN" altLang="en-US" sz="18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128759" y="1557042"/>
            <a:ext cx="3567106" cy="102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ea"/>
                <a:ea typeface="+mn-ea"/>
                <a:sym typeface="Arial" panose="020B0604020202020204" pitchFamily="34" charset="0"/>
              </a:rPr>
              <a:t>添加</a:t>
            </a:r>
            <a:r>
              <a:rPr lang="en-US" altLang="zh-CN" sz="1400" dirty="0">
                <a:latin typeface="+mn-ea"/>
                <a:ea typeface="+mn-ea"/>
                <a:sym typeface="Arial" panose="020B0604020202020204" pitchFamily="34" charset="0"/>
              </a:rPr>
              <a:t>Animator</a:t>
            </a:r>
            <a:r>
              <a:rPr lang="zh-CN" altLang="en-US" sz="1400" dirty="0">
                <a:latin typeface="+mn-ea"/>
                <a:ea typeface="+mn-ea"/>
                <a:sym typeface="Arial" panose="020B0604020202020204" pitchFamily="34" charset="0"/>
              </a:rPr>
              <a:t>组件</a:t>
            </a:r>
            <a:endParaRPr lang="en-US" altLang="zh-CN" sz="1400" dirty="0">
              <a:latin typeface="+mn-ea"/>
              <a:ea typeface="+mn-ea"/>
              <a:sym typeface="Arial" panose="020B0604020202020204" pitchFamily="34" charset="0"/>
            </a:endParaRPr>
          </a:p>
          <a:p>
            <a:pPr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ea"/>
                <a:ea typeface="+mn-ea"/>
                <a:sym typeface="Arial" panose="020B0604020202020204" pitchFamily="34" charset="0"/>
              </a:rPr>
              <a:t>在动画控制器中创建关键帧，实现旋转</a:t>
            </a:r>
            <a:endParaRPr lang="en-US" altLang="zh-CN" sz="1400" dirty="0">
              <a:latin typeface="+mn-ea"/>
              <a:ea typeface="+mn-ea"/>
              <a:sym typeface="Arial" panose="020B0604020202020204" pitchFamily="34" charset="0"/>
            </a:endParaRPr>
          </a:p>
          <a:p>
            <a:pPr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ea"/>
                <a:ea typeface="+mn-ea"/>
                <a:sym typeface="Arial" panose="020B0604020202020204" pitchFamily="34" charset="0"/>
              </a:rPr>
              <a:t>修改动画曲线，让旋转流畅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1826822" y="1234367"/>
            <a:ext cx="2039937" cy="4197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600" dirty="0">
                <a:solidFill>
                  <a:sysClr val="windowText" lastClr="000000"/>
                </a:solidFill>
                <a:latin typeface="+mn-ea"/>
                <a:ea typeface="+mn-ea"/>
              </a:rPr>
              <a:t>旋转动画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5233988" y="1195388"/>
            <a:ext cx="2039937" cy="41979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1600" b="0" dirty="0">
                <a:solidFill>
                  <a:sysClr val="windowText" lastClr="000000"/>
                </a:solidFill>
                <a:latin typeface="+mn-ea"/>
                <a:ea typeface="+mn-ea"/>
              </a:rPr>
              <a:t>炸弹粒子特效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5233988" y="1555750"/>
            <a:ext cx="3285172" cy="10252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 eaLnBrk="1" fontAlgn="auto" hangingPunct="1">
              <a:lnSpc>
                <a:spcPct val="150000"/>
              </a:lnSpc>
              <a:spcAft>
                <a:spcPts val="0"/>
              </a:spcAft>
              <a:defRPr sz="1600">
                <a:solidFill>
                  <a:sysClr val="windowText" lastClr="000000"/>
                </a:solidFill>
                <a:latin typeface="+mn-ea"/>
                <a:ea typeface="+mn-ea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CN" altLang="en-US" sz="1400" dirty="0"/>
              <a:t>创建粒子系统</a:t>
            </a:r>
            <a:r>
              <a:rPr lang="en-US" altLang="zh-CN" sz="1400" dirty="0"/>
              <a:t>Particle System</a:t>
            </a: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CN" altLang="en-US" sz="1400" dirty="0">
                <a:sym typeface="Arial" panose="020B0604020202020204" pitchFamily="34" charset="0"/>
              </a:rPr>
              <a:t>修改粒子的发射速率和数量</a:t>
            </a:r>
            <a:endParaRPr lang="en-US" altLang="zh-CN" sz="1400" dirty="0"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u"/>
            </a:pPr>
            <a:r>
              <a:rPr lang="zh-CN" altLang="en-US" sz="1400" dirty="0">
                <a:sym typeface="Arial" panose="020B0604020202020204" pitchFamily="34" charset="0"/>
              </a:rPr>
              <a:t>修改粒子的方向</a:t>
            </a:r>
          </a:p>
        </p:txBody>
      </p:sp>
      <p:sp>
        <p:nvSpPr>
          <p:cNvPr id="35" name="矩形 34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开始界面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动画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Start Panel——Animation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图片 6" descr="图片包含 桌子, 标志, 橙子, 电话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914465"/>
            <a:ext cx="1467596" cy="16259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32830" y="1236297"/>
            <a:ext cx="472916" cy="1348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endParaRPr lang="en-US" altLang="zh-CN" sz="1400" dirty="0">
              <a:latin typeface="+mn-ea"/>
              <a:ea typeface="+mn-ea"/>
            </a:endParaRPr>
          </a:p>
          <a:p>
            <a:pPr marL="285750" indent="-285750"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+mn-ea"/>
                <a:ea typeface="+mn-ea"/>
              </a:rPr>
              <a:t> </a:t>
            </a:r>
          </a:p>
          <a:p>
            <a:pPr marL="285750" indent="-285750"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+mn-ea"/>
                <a:ea typeface="+mn-ea"/>
              </a:rPr>
              <a:t> </a:t>
            </a:r>
          </a:p>
          <a:p>
            <a:pPr marL="285750" indent="-285750" algn="r" defTabSz="68453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10" name="图片 9" descr="蓝色的标志&#10;&#10;中度可信度描述已自动生成"/>
          <p:cNvPicPr>
            <a:picLocks noChangeAspect="1"/>
          </p:cNvPicPr>
          <p:nvPr/>
        </p:nvPicPr>
        <p:blipFill rotWithShape="1">
          <a:blip r:embed="rId4"/>
          <a:srcRect l="16913" t="9351" r="3094" b="24935"/>
          <a:stretch>
            <a:fillRect/>
          </a:stretch>
        </p:blipFill>
        <p:spPr>
          <a:xfrm>
            <a:off x="5438608" y="2914465"/>
            <a:ext cx="1787845" cy="16272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53679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开始界面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dirty="0"/>
              <a:t>显示深度数据流，获取手势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4628515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Start Panel — Display Depth Data Stream, Capture Gestures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3" y="932565"/>
            <a:ext cx="5928360" cy="411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9424" t="40563" b="1"/>
          <a:stretch>
            <a:fillRect/>
          </a:stretch>
        </p:blipFill>
        <p:spPr>
          <a:xfrm>
            <a:off x="602342" y="1487121"/>
            <a:ext cx="6940880" cy="21692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640" y="2042840"/>
            <a:ext cx="1951732" cy="265457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开始界面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游戏开始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Start Panel——Game Start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4025" y="998534"/>
            <a:ext cx="6037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当手势图标移动至</a:t>
            </a:r>
            <a:r>
              <a:rPr lang="en-US" altLang="zh-CN" dirty="0"/>
              <a:t>new game</a:t>
            </a:r>
            <a:r>
              <a:rPr lang="zh-CN" altLang="en-US" dirty="0"/>
              <a:t>上，并且处于握拳状态，游戏开始。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标志, 前, 挂, 桌子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55" y="1560286"/>
            <a:ext cx="4064232" cy="312601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游戏界面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Game Panel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4299"/>
          <a:stretch>
            <a:fillRect/>
          </a:stretch>
        </p:blipFill>
        <p:spPr>
          <a:xfrm>
            <a:off x="844042" y="1175658"/>
            <a:ext cx="7278116" cy="2452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水果生成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Game Panel——Create Fruit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621971" y="935261"/>
            <a:ext cx="5900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通过随机数访问水果数组克隆水果预制体，并使其出现在页面底部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对水果赋予向上的力，并赋予重力值，模拟往上抛，并自然掉落的过程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71" y="1427704"/>
            <a:ext cx="5265858" cy="3654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切水果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185160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Game Panel——Cut Fruit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53823"/>
          <a:stretch>
            <a:fillRect/>
          </a:stretch>
        </p:blipFill>
        <p:spPr>
          <a:xfrm>
            <a:off x="870856" y="1778035"/>
            <a:ext cx="7105219" cy="16866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9543" y="885483"/>
            <a:ext cx="4920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获取左右手关节位置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利用</a:t>
            </a:r>
            <a:r>
              <a:rPr lang="en-US" altLang="zh-CN" dirty="0"/>
              <a:t>unity</a:t>
            </a:r>
            <a:r>
              <a:rPr lang="zh-CN" altLang="en-US" dirty="0"/>
              <a:t>创建</a:t>
            </a:r>
            <a:r>
              <a:rPr lang="en-US" altLang="zh-CN" dirty="0"/>
              <a:t>Tail</a:t>
            </a:r>
            <a:r>
              <a:rPr lang="zh-CN" altLang="en-US" dirty="0"/>
              <a:t>拖尾效果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当手的位置与水果位置重合，视为切水果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切水果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Game Panel——Cut Fruit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745671" y="885483"/>
            <a:ext cx="74748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水果被切中后的处理流程：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销毁原水果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将水果分成两半，作为照片进行显示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对左边一半水果赋予向左的力，右边一般水果赋予向右的力，并赋予重力值。模拟物理效果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778035"/>
            <a:ext cx="5393872" cy="3159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547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游戏界面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更新分数和生命值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4148818" cy="281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Game Panel——</a:t>
            </a:r>
            <a:r>
              <a:rPr lang="en-US" altLang="zh-CN" sz="11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Update scores and health points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582057" y="1185226"/>
            <a:ext cx="5355771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切中水果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分，并通过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PlayerPrefs.HasKey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在本地用键值对的形式保存最高分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没切中水果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生命值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切中炸弹游戏结束</a:t>
            </a:r>
          </a:p>
        </p:txBody>
      </p:sp>
      <p:pic>
        <p:nvPicPr>
          <p:cNvPr id="3" name="图片 2" descr="图片包含 室内, 灯光, 桌子, 绿色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02" y="2093233"/>
            <a:ext cx="3832194" cy="2342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547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结束界面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4148818" cy="281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Game Over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734458" y="1045525"/>
            <a:ext cx="5355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生命值为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，出现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GameOver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GameOver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出现两秒后，自动跳转到主菜单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1799320"/>
            <a:ext cx="4187371" cy="278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505564" y="2139805"/>
            <a:ext cx="301180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000000"/>
                </a:solidFill>
                <a:latin typeface="+mn-ea"/>
                <a:ea typeface="+mn-ea"/>
              </a:rPr>
              <a:t>跑酷</a:t>
            </a:r>
          </a:p>
        </p:txBody>
      </p:sp>
      <p:sp>
        <p:nvSpPr>
          <p:cNvPr id="6148" name="文本框 4"/>
          <p:cNvSpPr txBox="1">
            <a:spLocks noChangeArrowheads="1"/>
          </p:cNvSpPr>
          <p:nvPr/>
        </p:nvSpPr>
        <p:spPr bwMode="auto">
          <a:xfrm>
            <a:off x="4346618" y="1985917"/>
            <a:ext cx="14808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ea typeface="微软雅黑" panose="020B0503020204020204" pitchFamily="34" charset="-122"/>
              </a:rPr>
              <a:t>PART THREE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3073764" y="1840502"/>
            <a:ext cx="1092200" cy="113030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03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504745" y="2118407"/>
            <a:ext cx="291782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000000"/>
                </a:solidFill>
                <a:latin typeface="+mn-ea"/>
                <a:ea typeface="+mn-ea"/>
              </a:rPr>
              <a:t>设计概述</a:t>
            </a:r>
          </a:p>
        </p:txBody>
      </p:sp>
      <p:sp>
        <p:nvSpPr>
          <p:cNvPr id="6148" name="文本框 4"/>
          <p:cNvSpPr txBox="1">
            <a:spLocks noChangeArrowheads="1"/>
          </p:cNvSpPr>
          <p:nvPr/>
        </p:nvSpPr>
        <p:spPr bwMode="auto">
          <a:xfrm>
            <a:off x="4417557" y="1964419"/>
            <a:ext cx="1092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ea typeface="微软雅黑" panose="020B0503020204020204" pitchFamily="34" charset="-122"/>
              </a:rPr>
              <a:t>PART ONE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2465615" y="1890940"/>
            <a:ext cx="1092200" cy="113030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01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95" y="0"/>
            <a:ext cx="4338955" cy="2421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95" y="2572385"/>
            <a:ext cx="4338320" cy="2571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950" y="2572385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Asset Store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获取资源</a:t>
            </a:r>
          </a:p>
        </p:txBody>
      </p:sp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840105"/>
            <a:ext cx="3003550" cy="2366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840105"/>
            <a:ext cx="1972310" cy="40773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7000" y="23241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模型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切换动画设计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735" y="3333750"/>
            <a:ext cx="899795" cy="161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05" y="3333750"/>
            <a:ext cx="1156335" cy="1644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015" y="3333750"/>
            <a:ext cx="942975" cy="165163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3251835"/>
            <a:ext cx="1155065" cy="1599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848360"/>
            <a:ext cx="3110230" cy="2365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3502025"/>
            <a:ext cx="1518920" cy="11880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75" y="3419475"/>
            <a:ext cx="2571115" cy="135953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游戏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85" y="354965"/>
            <a:ext cx="3229610" cy="459168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203705" y="706096"/>
            <a:ext cx="506429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Menu</a:t>
            </a:r>
            <a:r>
              <a:rPr lang="zh-CN" altLang="en-US" dirty="0"/>
              <a:t>界面鼠标控制（</a:t>
            </a:r>
            <a:r>
              <a:rPr lang="zh-CN" altLang="en-US" b="1" dirty="0">
                <a:latin typeface="+mn-lt"/>
              </a:rPr>
              <a:t>手、鼠标同步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利用</a:t>
            </a:r>
            <a:r>
              <a:rPr lang="en-US" altLang="zh-CN" dirty="0"/>
              <a:t>Kinect</a:t>
            </a:r>
            <a:r>
              <a:rPr lang="zh-CN" altLang="en-US" dirty="0"/>
              <a:t>检测玩家右手关节位置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将世界坐标转换为屏幕坐标，再转换为在</a:t>
            </a:r>
            <a:r>
              <a:rPr lang="en-US" altLang="zh-CN" dirty="0"/>
              <a:t>Canvas</a:t>
            </a:r>
            <a:r>
              <a:rPr lang="zh-CN" altLang="en-US" dirty="0"/>
              <a:t>上的局部坐标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根据局部坐标更新鼠标组件的位置，实现手、鼠标同步功能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5" y="1899783"/>
            <a:ext cx="8610219" cy="294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217488" y="706096"/>
            <a:ext cx="50642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Menu</a:t>
            </a:r>
            <a:r>
              <a:rPr lang="zh-CN" altLang="en-US" dirty="0"/>
              <a:t>界面鼠标控制（</a:t>
            </a:r>
            <a:r>
              <a:rPr lang="zh-CN" altLang="en-US" b="1" dirty="0"/>
              <a:t>功能选择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首先判断手的屏幕坐标是否在特定按钮的区域内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若在则需继续判断手是否为握拳姿势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检测到握拳，执行按钮对应的函数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8" y="1563480"/>
            <a:ext cx="7867039" cy="16501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8" y="3213588"/>
            <a:ext cx="8084527" cy="184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217488" y="706096"/>
            <a:ext cx="506429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游戏界面手势控制（暂停、继续、退出和重新开始）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检测挥手姿势，如游戏运行时检测到则暂停，再次挥动则继续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检测</a:t>
            </a:r>
            <a:r>
              <a:rPr lang="en-US" altLang="zh-CN" dirty="0"/>
              <a:t>Psi</a:t>
            </a:r>
            <a:r>
              <a:rPr lang="zh-CN" altLang="en-US" dirty="0"/>
              <a:t>手势（双手过肩</a:t>
            </a:r>
            <a:r>
              <a:rPr lang="en-US" altLang="zh-CN" dirty="0"/>
              <a:t>1</a:t>
            </a:r>
            <a:r>
              <a:rPr lang="zh-CN" altLang="en-US" dirty="0"/>
              <a:t>秒），游戏则退出（</a:t>
            </a:r>
            <a:r>
              <a:rPr lang="zh-CN" altLang="en-US" b="1" dirty="0"/>
              <a:t>较难检测到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1749" t="3135" r="1749" b="218"/>
          <a:stretch>
            <a:fillRect/>
          </a:stretch>
        </p:blipFill>
        <p:spPr>
          <a:xfrm>
            <a:off x="77022" y="1470641"/>
            <a:ext cx="3267841" cy="36163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1470641"/>
            <a:ext cx="3216973" cy="3444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217675" y="810062"/>
            <a:ext cx="665370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游戏界面手势控制（</a:t>
            </a:r>
            <a:r>
              <a:rPr lang="zh-CN" altLang="en-US" dirty="0"/>
              <a:t>左右移动）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左移：</a:t>
            </a:r>
            <a:r>
              <a:rPr lang="en-US" altLang="zh-CN" dirty="0"/>
              <a:t>GestureDetect</a:t>
            </a:r>
            <a:r>
              <a:rPr lang="zh-CN" altLang="en-US" dirty="0"/>
              <a:t>中的布尔值</a:t>
            </a:r>
            <a:r>
              <a:rPr lang="en-US" altLang="zh-CN" dirty="0"/>
              <a:t>swipeLeft</a:t>
            </a:r>
            <a:r>
              <a:rPr lang="zh-CN" altLang="en-US" dirty="0"/>
              <a:t>判断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右移：</a:t>
            </a:r>
            <a:r>
              <a:rPr lang="en-US" altLang="zh-CN" dirty="0"/>
              <a:t>GestureDetect</a:t>
            </a:r>
            <a:r>
              <a:rPr lang="zh-CN" altLang="en-US" dirty="0"/>
              <a:t>中的布尔值</a:t>
            </a:r>
            <a:r>
              <a:rPr lang="en-US" altLang="zh-CN" dirty="0"/>
              <a:t>swipeRight</a:t>
            </a:r>
            <a:r>
              <a:rPr lang="zh-CN" altLang="en-US" dirty="0"/>
              <a:t>判断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3" y="1660332"/>
            <a:ext cx="4692891" cy="7302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65" y="2959735"/>
            <a:ext cx="4104640" cy="663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ym typeface="+mn-ea"/>
              </a:rPr>
              <a:t>当</a:t>
            </a:r>
            <a:r>
              <a:rPr lang="en-US" altLang="zh-CN" dirty="0">
                <a:sym typeface="+mn-ea"/>
              </a:rPr>
              <a:t>kinect</a:t>
            </a:r>
            <a:r>
              <a:rPr lang="zh-CN" altLang="en-US" dirty="0">
                <a:sym typeface="+mn-ea"/>
              </a:rPr>
              <a:t>检测用户想要变道（</a:t>
            </a:r>
            <a:r>
              <a:rPr lang="en-US" altLang="zh-CN" dirty="0">
                <a:sym typeface="+mn-ea"/>
              </a:rPr>
              <a:t>input</a:t>
            </a:r>
            <a:r>
              <a:rPr lang="zh-CN" altLang="en-US" dirty="0">
                <a:sym typeface="+mn-ea"/>
              </a:rPr>
              <a:t>！</a:t>
            </a:r>
            <a:r>
              <a:rPr lang="en-US" altLang="zh-CN" dirty="0">
                <a:sym typeface="+mn-ea"/>
              </a:rPr>
              <a:t>=0</a:t>
            </a:r>
            <a:r>
              <a:rPr lang="zh-CN" altLang="en-US" dirty="0">
                <a:sym typeface="+mn-ea"/>
              </a:rPr>
              <a:t>）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dirty="0">
                <a:sym typeface="+mn-ea"/>
              </a:rPr>
              <a:t>为了确保变完上一次道再变下一次道，且一次变一个道，且不能移出跑道，用两个</a:t>
            </a:r>
            <a:r>
              <a:rPr lang="en-US" altLang="zh-CN" dirty="0">
                <a:sym typeface="+mn-ea"/>
              </a:rPr>
              <a:t>bool</a:t>
            </a:r>
            <a:r>
              <a:rPr lang="zh-CN" altLang="en-US" dirty="0">
                <a:sym typeface="+mn-ea"/>
              </a:rPr>
              <a:t>值进行监控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dirty="0">
                <a:sym typeface="+mn-ea"/>
              </a:rPr>
              <a:t>落地用角色的中心与足部的连线上是否有物体与地面层相交判断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55" y="2449830"/>
            <a:ext cx="3953510" cy="25088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4314825"/>
            <a:ext cx="4322445" cy="37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217488" y="706096"/>
            <a:ext cx="66537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游戏界面骨骼控制（上跳下蹲</a:t>
            </a:r>
            <a:r>
              <a:rPr lang="en-US" altLang="zh-CN" dirty="0"/>
              <a:t>+</a:t>
            </a:r>
            <a:r>
              <a:rPr lang="zh-CN" altLang="en-US" dirty="0"/>
              <a:t>移动）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" y="3674110"/>
            <a:ext cx="7788910" cy="15259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69155" y="15106"/>
            <a:ext cx="650547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上跳下蹲控制原理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上跳：双脚有一定的抬高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抬头达到一定的位置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下蹲：膝盖关节的位置低于某一设定阈值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" y="2501265"/>
            <a:ext cx="3040380" cy="1156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80" y="706120"/>
            <a:ext cx="3111500" cy="28892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7805" y="1031240"/>
            <a:ext cx="4171950" cy="1146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dirty="0">
                <a:sym typeface="+mn-ea"/>
              </a:rPr>
              <a:t>Y</a:t>
            </a:r>
            <a:r>
              <a:rPr lang="zh-CN" altLang="en-US" dirty="0">
                <a:sym typeface="+mn-ea"/>
              </a:rPr>
              <a:t>方向给角色一个重力，Z方向水平移动，</a:t>
            </a:r>
            <a:r>
              <a:rPr lang="en-US" altLang="zh-CN" dirty="0">
                <a:sym typeface="+mn-ea"/>
              </a:rPr>
              <a:t>x</a:t>
            </a:r>
            <a:r>
              <a:rPr lang="zh-CN" altLang="en-US" dirty="0">
                <a:sym typeface="+mn-ea"/>
              </a:rPr>
              <a:t>方向前进</a:t>
            </a:r>
          </a:p>
          <a:p>
            <a:r>
              <a:rPr lang="zh-CN" altLang="en-US" dirty="0"/>
              <a:t>跳跃和下蹲都只有在人物落地且不在变道状态</a:t>
            </a:r>
          </a:p>
          <a:p>
            <a:endParaRPr lang="zh-CN" altLang="en-US" dirty="0"/>
          </a:p>
          <a:p>
            <a:r>
              <a:rPr lang="zh-CN" altLang="en-US" dirty="0"/>
              <a:t>avatarCtrl（捕获用户动作传输到类人模型的组件）控件（</a:t>
            </a:r>
            <a:r>
              <a:rPr lang="en-US" altLang="zh-CN" dirty="0"/>
              <a:t>x</a:t>
            </a:r>
            <a:r>
              <a:rPr lang="zh-CN" altLang="en-US" dirty="0"/>
              <a:t>检测到跳跃，给角色</a:t>
            </a:r>
            <a:r>
              <a:rPr lang="en-US" altLang="zh-CN" dirty="0"/>
              <a:t>Y</a:t>
            </a:r>
            <a:r>
              <a:rPr lang="zh-CN" altLang="en-US" dirty="0"/>
              <a:t>方向一个</a:t>
            </a:r>
            <a:r>
              <a:rPr lang="en-US" altLang="zh-CN" dirty="0" err="1"/>
              <a:t>jumpForce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检测到下蹲：利用触发器调整对物体碰撞状态的切换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505" y="910590"/>
            <a:ext cx="3816985" cy="1091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跑道循环：</a:t>
            </a:r>
          </a:p>
          <a:p>
            <a:r>
              <a:rPr lang="zh-CN" altLang="en-US" b="1"/>
              <a:t>跑道预制体有一定长度，若超过预定长度，销毁该跑道（</a:t>
            </a:r>
            <a:r>
              <a:rPr lang="en-US" altLang="zh-CN" b="1">
                <a:sym typeface="+mn-ea"/>
              </a:rPr>
              <a:t>transform.position</a:t>
            </a:r>
            <a:r>
              <a:rPr lang="zh-CN" altLang="en-US" b="1">
                <a:sym typeface="+mn-ea"/>
              </a:rPr>
              <a:t>归</a:t>
            </a:r>
            <a:r>
              <a:rPr lang="en-US" altLang="zh-CN" b="1">
                <a:sym typeface="+mn-ea"/>
              </a:rPr>
              <a:t>0</a:t>
            </a:r>
            <a:r>
              <a:rPr lang="zh-CN" altLang="en-US" b="1">
                <a:sym typeface="+mn-ea"/>
              </a:rPr>
              <a:t>），</a:t>
            </a:r>
            <a:r>
              <a:rPr lang="zh-CN" altLang="en-US" b="1"/>
              <a:t>在新位置实例化一个新的跑道预制体，使游戏中始终有新的跑道生成。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70" y="1811655"/>
            <a:ext cx="3894455" cy="310832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29"/>
          <p:cNvSpPr txBox="1"/>
          <p:nvPr/>
        </p:nvSpPr>
        <p:spPr>
          <a:xfrm>
            <a:off x="438150" y="1039813"/>
            <a:ext cx="8267700" cy="8535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平台进行界面设计，并利用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kinect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实现体感控制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实现水果忍者和跑酷两个小游戏</a:t>
            </a:r>
          </a:p>
        </p:txBody>
      </p:sp>
      <p:sp>
        <p:nvSpPr>
          <p:cNvPr id="39" name="矩形 38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设计内容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Design Content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145108"/>
            <a:ext cx="3832422" cy="2869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86" y="2607061"/>
            <a:ext cx="4220143" cy="1813574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75" y="684530"/>
            <a:ext cx="2934970" cy="2202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545" y="727075"/>
            <a:ext cx="447611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sym typeface="+mn-ea"/>
              </a:rPr>
              <a:t>分数</a:t>
            </a:r>
            <a:r>
              <a:rPr lang="en-US" altLang="zh-CN">
                <a:sym typeface="+mn-ea"/>
              </a:rPr>
              <a:t>update:</a:t>
            </a:r>
          </a:p>
          <a:p>
            <a:r>
              <a:rPr b="1">
                <a:sym typeface="+mn-ea"/>
              </a:rPr>
              <a:t>玩家角色有一个碰撞器组件，并且标签为 "Player"。道具对象有一个触发器碰撞器组件和 Props 脚本。当玩家碰到道具时，触发以下事件：</a:t>
            </a:r>
          </a:p>
          <a:p>
            <a:r>
              <a:rPr b="1">
                <a:sym typeface="+mn-ea"/>
              </a:rPr>
              <a:t>检查碰撞器是否是玩家的。如果是玩家，增加分数并销毁道具。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65" y="3246120"/>
            <a:ext cx="4665980" cy="166179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跑酷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705" y="446088"/>
            <a:ext cx="2214180" cy="260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Kinect recognition——Parkour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0" y="2251075"/>
            <a:ext cx="225583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总结</a:t>
            </a:r>
          </a:p>
        </p:txBody>
      </p:sp>
      <p:sp>
        <p:nvSpPr>
          <p:cNvPr id="35844" name="文本框 4"/>
          <p:cNvSpPr txBox="1">
            <a:spLocks noChangeArrowheads="1"/>
          </p:cNvSpPr>
          <p:nvPr/>
        </p:nvSpPr>
        <p:spPr bwMode="auto">
          <a:xfrm>
            <a:off x="4117975" y="2019300"/>
            <a:ext cx="1331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ea typeface="微软雅黑" panose="020B0503020204020204" pitchFamily="34" charset="-122"/>
              </a:rPr>
              <a:t>PART FOUR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2" name="流程图: 接点 1"/>
          <p:cNvSpPr>
            <a:spLocks noChangeAspect="1"/>
          </p:cNvSpPr>
          <p:nvPr/>
        </p:nvSpPr>
        <p:spPr>
          <a:xfrm>
            <a:off x="3026229" y="2074643"/>
            <a:ext cx="896211" cy="884457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04</a:t>
            </a:r>
            <a:endParaRPr lang="zh-CN" altLang="en-US" sz="2800" dirty="0"/>
          </a:p>
        </p:txBody>
      </p:sp>
    </p:spTree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遇到的困难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Difficulties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566056" y="885482"/>
            <a:ext cx="7825321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问题：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在水果忍者游戏中，本想通过调用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中的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MouseController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来实现鼠标的调用，但无法成功实现。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解决方案：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用图标来模拟鼠标位置，实时将右手位置传递给图标来进行实时移动；用右手的张合模拟鼠标的选中。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问题：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用了上述方案后发现图标不跟手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解决方案：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经查阅后发现关节位置需要调用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GetJointKinectPosition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而不是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GetJointPosition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()</a:t>
            </a: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问题：跑酷游戏中，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asset store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模型下载后出现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missing prefab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报错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解决方案：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微软网络组件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.NET 3.5 没法读取到我导入的dll文件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，需要改成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.NET4.0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总结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Summary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084943" y="1451540"/>
            <a:ext cx="6974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90" algn="just"/>
            <a:r>
              <a:rPr lang="zh-CN" altLang="en-US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本次项目是我们首次使用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Unity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游戏引擎结合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Kinect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传感器进行开发。通过这个过程，我们不仅学会了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Unity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的初步使用，也对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Kinect for Unity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有了初步的认识，即使过程中遇到过困难，我们也成功实现了水果忍者和跑酷两个小游戏。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0350" y="2251075"/>
            <a:ext cx="225583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演示</a:t>
            </a:r>
          </a:p>
        </p:txBody>
      </p:sp>
      <p:sp>
        <p:nvSpPr>
          <p:cNvPr id="35844" name="文本框 4"/>
          <p:cNvSpPr txBox="1">
            <a:spLocks noChangeArrowheads="1"/>
          </p:cNvSpPr>
          <p:nvPr/>
        </p:nvSpPr>
        <p:spPr bwMode="auto">
          <a:xfrm>
            <a:off x="4117975" y="2019300"/>
            <a:ext cx="1331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en-US" altLang="zh-CN" sz="1400">
                <a:ea typeface="微软雅黑" panose="020B0503020204020204" pitchFamily="34" charset="-122"/>
              </a:rPr>
              <a:t>PART FIVE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2" name="流程图: 接点 1"/>
          <p:cNvSpPr>
            <a:spLocks noChangeAspect="1"/>
          </p:cNvSpPr>
          <p:nvPr/>
        </p:nvSpPr>
        <p:spPr>
          <a:xfrm>
            <a:off x="3026229" y="2074643"/>
            <a:ext cx="896211" cy="884457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05</a:t>
            </a:r>
            <a:endParaRPr lang="zh-CN" altLang="en-US" sz="2800" dirty="0"/>
          </a:p>
        </p:txBody>
      </p:sp>
    </p:spTree>
  </p:cSld>
  <p:clrMapOvr>
    <a:masterClrMapping/>
  </p:clrMapOvr>
  <p:transition spd="slow" advClick="0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Xbox 360 Kinect Logo, PNG, 1021x1024px, Xbox 360, Black, Black And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4" y="2922766"/>
            <a:ext cx="518065" cy="5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Studio图标_素材中国sccnn.c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t="14604" r="24631" b="15724"/>
          <a:stretch>
            <a:fillRect/>
          </a:stretch>
        </p:blipFill>
        <p:spPr bwMode="auto">
          <a:xfrm>
            <a:off x="577216" y="1894108"/>
            <a:ext cx="552290" cy="549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图片 59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06" y="1005381"/>
            <a:ext cx="549229" cy="546448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开发工具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Design Tools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2" name="TextBox 22"/>
          <p:cNvSpPr txBox="1"/>
          <p:nvPr/>
        </p:nvSpPr>
        <p:spPr>
          <a:xfrm>
            <a:off x="484220" y="1622050"/>
            <a:ext cx="4424558" cy="285498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本项目所使用的游戏引擎，开发语言为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C#</a:t>
            </a:r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。版本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2017.4.27f1</a:t>
            </a:r>
            <a:endParaRPr lang="zh-CN" altLang="en-US" sz="1200" dirty="0">
              <a:solidFill>
                <a:srgbClr val="202A36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1349674" y="1088931"/>
            <a:ext cx="1346825" cy="430879"/>
          </a:xfrm>
          <a:prstGeom prst="rect">
            <a:avLst/>
          </a:prstGeom>
          <a:solidFill>
            <a:srgbClr val="0070C0"/>
          </a:solidFill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Unity3D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TextBox 24"/>
          <p:cNvSpPr txBox="1"/>
          <p:nvPr/>
        </p:nvSpPr>
        <p:spPr>
          <a:xfrm>
            <a:off x="484220" y="2540435"/>
            <a:ext cx="2521650" cy="285498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本项目所使用的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IDE</a:t>
            </a:r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，版本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2017</a:t>
            </a:r>
            <a:endParaRPr lang="zh-CN" altLang="en-US" sz="1200" dirty="0">
              <a:solidFill>
                <a:srgbClr val="202A36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TextBox 38"/>
          <p:cNvSpPr txBox="1"/>
          <p:nvPr/>
        </p:nvSpPr>
        <p:spPr>
          <a:xfrm>
            <a:off x="1349674" y="1969984"/>
            <a:ext cx="2041117" cy="430879"/>
          </a:xfrm>
          <a:prstGeom prst="rect">
            <a:avLst/>
          </a:prstGeom>
          <a:solidFill>
            <a:srgbClr val="0070C0"/>
          </a:solidFill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</a:defRPr>
            </a:lvl1pPr>
          </a:lstStyle>
          <a:p>
            <a:pPr algn="ctr"/>
            <a:r>
              <a:rPr lang="en-US" altLang="zh-CN" dirty="0">
                <a:sym typeface="inpin heiti" panose="00000500000000000000" pitchFamily="2" charset="-122"/>
              </a:rPr>
              <a:t>Visual Studio</a:t>
            </a:r>
            <a:endParaRPr lang="zh-CN" altLang="en-US" dirty="0">
              <a:sym typeface="inpin heiti" panose="00000500000000000000" pitchFamily="2" charset="-122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484219" y="3535041"/>
            <a:ext cx="3449151" cy="728696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本项目所使用的体感设备。</a:t>
            </a:r>
            <a:endParaRPr lang="en-US" altLang="zh-CN" sz="1200" dirty="0">
              <a:solidFill>
                <a:srgbClr val="202A36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r>
              <a:rPr lang="zh-CN" altLang="en-US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本项目使用官方提供的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API </a:t>
            </a:r>
          </a:p>
          <a:p>
            <a:r>
              <a:rPr lang="en-US" altLang="zh-CN" sz="1200" dirty="0" err="1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kinect</a:t>
            </a:r>
            <a:r>
              <a:rPr lang="en-US" altLang="zh-CN" sz="1200" dirty="0">
                <a:solidFill>
                  <a:srgbClr val="202A36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v2 2.8.unitypackage </a:t>
            </a:r>
            <a:endParaRPr lang="zh-CN" altLang="en-US" sz="1200" dirty="0">
              <a:solidFill>
                <a:srgbClr val="202A36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7" name="TextBox 40"/>
          <p:cNvSpPr txBox="1"/>
          <p:nvPr/>
        </p:nvSpPr>
        <p:spPr>
          <a:xfrm>
            <a:off x="1349674" y="2991291"/>
            <a:ext cx="1585673" cy="430879"/>
          </a:xfrm>
          <a:prstGeom prst="rect">
            <a:avLst/>
          </a:prstGeom>
          <a:solidFill>
            <a:srgbClr val="0070C0"/>
          </a:solidFill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Kinect 2.0</a:t>
            </a:r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/>
      <p:bldP spid="45" grpId="0" animBg="1"/>
      <p:bldP spid="46" grpId="0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03188" y="128588"/>
            <a:ext cx="5129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 for unity——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深度数据流获取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1125" y="446088"/>
            <a:ext cx="2036763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 for unity</a:t>
            </a:r>
            <a:endParaRPr lang="zh-CN" altLang="zh-CN" sz="1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592454" y="1032670"/>
            <a:ext cx="29279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UserLblTex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获取用户标签纹理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初始化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`Texture2D`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对象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usersLblTex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每当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Kinect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传感器捕获新的深度数据时，会更新 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usersLblTex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`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的像素数据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3444" y="1081897"/>
            <a:ext cx="457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Texture2D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  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在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StartKinect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方法中初始化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void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StartKinect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() {  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如果需要用户映射并且不是原始用户深度图，则初始化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Texture2D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对象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computeUserMap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!=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UserMapType.None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&amp;&amp;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computeUserMap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!=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UserMapType.RawUserDepth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 {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   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= </a:t>
            </a: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Texture2D(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sensorData.depthImageWidth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sensorData.depthImageHeight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 TextureFormat.ARGB32, </a:t>
            </a: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}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 ...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省略其他初始化代码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...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在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UpdateKinectStreams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或相似的方法中更新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的像素数据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void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UpdateKinectStreams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() {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...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省略其他更新代码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检查并获取新的深度图像数据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sensorData.newDepthImage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=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KinectInterop.PollDepthFrame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sensorData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))) {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更新用户映射，这将影响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的像素数据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   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UpdateUserMap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computeUserMap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);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}  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}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 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UpdateUserMap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()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方法用于更新用户映射，包括更新</a:t>
            </a:r>
            <a:r>
              <a:rPr lang="en-US" altLang="zh-CN" sz="700" b="0" i="0" dirty="0" err="1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usersLblTex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UpdateUserMap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UserMapType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userMapType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 {  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根据深度数据更新用户映射的像素数据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UpdateUserHistogramImage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userMapType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usersLblTex.SetPixels32(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usersHistogramImage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);  </a:t>
            </a:r>
            <a:endParaRPr lang="en-US" altLang="zh-CN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 </a:t>
            </a:r>
            <a:r>
              <a:rPr lang="zh-CN" altLang="en-US" sz="700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应用纹理更改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sz="7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usersLblTex.Apply</a:t>
            </a: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  </a:t>
            </a:r>
            <a:r>
              <a:rPr lang="zh-CN" altLang="en-US" sz="7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700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} </a:t>
            </a:r>
            <a:endParaRPr lang="zh-CN" altLang="en-US" sz="700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03187" y="128588"/>
            <a:ext cx="4236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 for unity——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获取关节位置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1125" y="446088"/>
            <a:ext cx="2036763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Kinect for unity</a:t>
            </a:r>
            <a:endParaRPr lang="zh-CN" altLang="zh-CN" sz="1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657769" y="1009809"/>
            <a:ext cx="73105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KinectInterop.JointType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该类存放关节信息 ，包括左手、右手等等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GetJointPosition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该函数获取关节位置的世界坐标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通过坐标转换函数将关节坐标转换为平面坐标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" y="2312035"/>
            <a:ext cx="8062595" cy="209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JType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= (</a:t>
            </a:r>
            <a:r>
              <a:rPr lang="en-US" altLang="zh-CN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KinectInterop.JointType.HandRight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  </a:t>
            </a:r>
            <a:endParaRPr lang="en-US" altLang="zh-CN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zh-CN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</a:t>
            </a:r>
            <a:r>
              <a:rPr lang="zh-CN" altLang="en-US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追踪关节位置</a:t>
            </a:r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zh-CN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KinectManager_fruit.Instance.IsJointTracked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JType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  </a:t>
            </a:r>
            <a:endParaRPr lang="en-US" altLang="zh-CN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{    </a:t>
            </a:r>
            <a:endParaRPr lang="en-US" altLang="zh-CN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Vector3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rightjointpos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KinectManager_fruit.Instance.GetJointPosition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UserId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JType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altLang="zh-CN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zh-CN" altLang="en-US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世界坐标</a:t>
            </a:r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endParaRPr lang="zh-CN" altLang="en-US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Vector3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screenpos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=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Camera.main.WorldToScreenPoint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rightjointpos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);</a:t>
            </a:r>
            <a:r>
              <a:rPr lang="en-US" altLang="zh-CN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//</a:t>
            </a:r>
            <a:r>
              <a:rPr lang="zh-CN" altLang="en-US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世界坐标</a:t>
            </a:r>
            <a:r>
              <a:rPr lang="en-US" altLang="zh-CN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-</a:t>
            </a:r>
            <a:r>
              <a:rPr lang="zh-CN" altLang="en-US" b="0" i="0" dirty="0">
                <a:solidFill>
                  <a:srgbClr val="0082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相机坐标</a:t>
            </a:r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</a:rPr>
              <a:t>  </a:t>
            </a:r>
            <a:endParaRPr lang="zh-CN" altLang="en-US" b="0" i="0" dirty="0">
              <a:solidFill>
                <a:srgbClr val="5C5C5C"/>
              </a:solidFill>
              <a:effectLst/>
              <a:highlight>
                <a:srgbClr val="F8F8F8"/>
              </a:highlight>
              <a:latin typeface="Consolas" panose="020B0609020204030204" pitchFamily="49" charset="0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Vector2 screenpos2D = </a:t>
            </a:r>
            <a:r>
              <a:rPr lang="en-US" altLang="zh-CN" b="1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Vector2(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screenpos.x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 screenpos.y-200);</a:t>
            </a:r>
            <a:r>
              <a:rPr lang="en-US" altLang="zh-CN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//3D-2D </a:t>
            </a:r>
            <a:r>
              <a:rPr lang="zh-CN" altLang="en-US" b="0" i="0" dirty="0">
                <a:solidFill>
                  <a:srgbClr val="0082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手的相机坐标</a:t>
            </a:r>
            <a:endParaRPr lang="zh-CN" altLang="en-US" b="0" i="0" dirty="0">
              <a:solidFill>
                <a:srgbClr val="5C5C5C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648074" y="2234148"/>
            <a:ext cx="301180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000000"/>
                </a:solidFill>
                <a:latin typeface="+mn-ea"/>
                <a:ea typeface="+mn-ea"/>
              </a:rPr>
              <a:t>水果忍者</a:t>
            </a:r>
          </a:p>
        </p:txBody>
      </p:sp>
      <p:sp>
        <p:nvSpPr>
          <p:cNvPr id="6148" name="文本框 4"/>
          <p:cNvSpPr txBox="1">
            <a:spLocks noChangeArrowheads="1"/>
          </p:cNvSpPr>
          <p:nvPr/>
        </p:nvSpPr>
        <p:spPr bwMode="auto">
          <a:xfrm>
            <a:off x="4607876" y="2080160"/>
            <a:ext cx="1168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en-US" altLang="zh-CN" sz="1400" dirty="0">
                <a:ea typeface="微软雅黑" panose="020B0503020204020204" pitchFamily="34" charset="-122"/>
              </a:rPr>
              <a:t>PART TWO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2" name="流程图: 接点 1"/>
          <p:cNvSpPr/>
          <p:nvPr/>
        </p:nvSpPr>
        <p:spPr>
          <a:xfrm>
            <a:off x="2674621" y="1934845"/>
            <a:ext cx="1092200" cy="113030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02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设计思路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125" y="446088"/>
            <a:ext cx="2036763" cy="28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Conceptual Design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64" y="846138"/>
            <a:ext cx="5007136" cy="418169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3188" y="128588"/>
            <a:ext cx="32416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开始界面</a:t>
            </a:r>
            <a:endParaRPr lang="zh-CN" altLang="zh-CN" sz="20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125" y="446088"/>
            <a:ext cx="2036763" cy="2600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Start Panel</a:t>
            </a:r>
            <a:endParaRPr lang="zh-CN" altLang="en-US" sz="1000" baseline="-3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17488" y="708025"/>
            <a:ext cx="85312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0" y="144463"/>
            <a:ext cx="107950" cy="539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734746"/>
            <a:ext cx="5352415" cy="1674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0">
        <p:cut/>
      </p:transition>
    </mc:Choice>
    <mc:Fallback xmlns="">
      <p:transition advClick="0" advTm="0"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ZDIyNDVmMzg2NGI5ODNiZWIyMWVkMGU1NWE5ZDQ5ZjYifQ=="/>
</p:tagLst>
</file>

<file path=ppt/theme/theme1.xml><?xml version="1.0" encoding="utf-8"?>
<a:theme xmlns:a="http://schemas.openxmlformats.org/drawingml/2006/main" name="Office 主题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1555</Words>
  <Application>Microsoft Office PowerPoint</Application>
  <PresentationFormat>全屏显示(16:9)</PresentationFormat>
  <Paragraphs>227</Paragraphs>
  <Slides>34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inpin heiti</vt:lpstr>
      <vt:lpstr>Calibri</vt:lpstr>
      <vt:lpstr>Arial</vt:lpstr>
      <vt:lpstr>微软雅黑</vt:lpstr>
      <vt:lpstr>-apple-system</vt:lpstr>
      <vt:lpstr>Wingdings</vt:lpstr>
      <vt:lpstr>Times New Roman</vt:lpstr>
      <vt:lpstr>Consolas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4749</cp:lastModifiedBy>
  <cp:revision>171</cp:revision>
  <dcterms:created xsi:type="dcterms:W3CDTF">2015-04-27T05:53:00Z</dcterms:created>
  <dcterms:modified xsi:type="dcterms:W3CDTF">2024-07-10T05:09:07Z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09FA77416C924798BD5D9ABC9A4239F0_12</vt:lpwstr>
  </property>
  <property fmtid="{D5CDD505-2E9C-101B-9397-08002B2CF9AE}" pid="3" name="KSOProductBuildVer">
    <vt:lpwstr>2052-12.1.0.16929</vt:lpwstr>
  </property>
</Properties>
</file>